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handoutMasterIdLst>
    <p:handoutMasterId r:id="rId11"/>
  </p:handoutMasterIdLst>
  <p:sldIdLst>
    <p:sldId id="269" r:id="rId2"/>
    <p:sldId id="270" r:id="rId3"/>
    <p:sldId id="278" r:id="rId4"/>
    <p:sldId id="271" r:id="rId5"/>
    <p:sldId id="280" r:id="rId6"/>
    <p:sldId id="274" r:id="rId7"/>
    <p:sldId id="279" r:id="rId8"/>
    <p:sldId id="27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1" autoAdjust="0"/>
    <p:restoredTop sz="94660"/>
  </p:normalViewPr>
  <p:slideViewPr>
    <p:cSldViewPr snapToGrid="0">
      <p:cViewPr varScale="1">
        <p:scale>
          <a:sx n="30" d="100"/>
          <a:sy n="30" d="100"/>
        </p:scale>
        <p:origin x="90" y="1206"/>
      </p:cViewPr>
      <p:guideLst/>
    </p:cSldViewPr>
  </p:slideViewPr>
  <p:notesTextViewPr>
    <p:cViewPr>
      <p:scale>
        <a:sx n="3" d="2"/>
        <a:sy n="3" d="2"/>
      </p:scale>
      <p:origin x="0" y="0"/>
    </p:cViewPr>
  </p:notesTextViewPr>
  <p:notesViewPr>
    <p:cSldViewPr snapToGrid="0" showGuides="1">
      <p:cViewPr varScale="1">
        <p:scale>
          <a:sx n="76" d="100"/>
          <a:sy n="76" d="100"/>
        </p:scale>
        <p:origin x="168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DF4E22-E98E-4F6B-977F-447F402EDE8D}" type="datetimeFigureOut">
              <a:rPr lang="en-US" smtClean="0"/>
              <a:t>23-May-18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DC7F4F-41CA-4B09-9309-82952A673BCD}" type="slidenum">
              <a:rPr lang="en-US" smtClean="0"/>
              <a:t>‹#›</a:t>
            </a:fld>
            <a:endParaRPr lang="en-US"/>
          </a:p>
        </p:txBody>
      </p:sp>
    </p:spTree>
    <p:extLst>
      <p:ext uri="{BB962C8B-B14F-4D97-AF65-F5344CB8AC3E}">
        <p14:creationId xmlns:p14="http://schemas.microsoft.com/office/powerpoint/2010/main" val="1899143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02AA3D-838A-4524-93AE-BB6F4B6FC72A}" type="datetimeFigureOut">
              <a:rPr lang="en-US" smtClean="0"/>
              <a:t>23-May-18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945297-9661-4111-AC4D-7C1869DFF06C}" type="slidenum">
              <a:rPr lang="en-US" smtClean="0"/>
              <a:t>‹#›</a:t>
            </a:fld>
            <a:endParaRPr lang="en-US"/>
          </a:p>
        </p:txBody>
      </p:sp>
    </p:spTree>
    <p:extLst>
      <p:ext uri="{BB962C8B-B14F-4D97-AF65-F5344CB8AC3E}">
        <p14:creationId xmlns:p14="http://schemas.microsoft.com/office/powerpoint/2010/main" val="4192944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1"/>
                </a:solidFill>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fld id="{F9C73D9D-BEC1-4A36-A912-403F7B61D841}" type="datetime1">
              <a:rPr lang="en-US" smtClean="0"/>
              <a:t>23-May-18</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92FB8604-3E91-4806-A5CC-428F0C480F73}" type="slidenum">
              <a:rPr lang="en-US" smtClean="0"/>
              <a:pPr/>
              <a:t>‹#›</a:t>
            </a:fld>
            <a:endParaRPr lang="en-US"/>
          </a:p>
        </p:txBody>
      </p:sp>
    </p:spTree>
    <p:extLst>
      <p:ext uri="{BB962C8B-B14F-4D97-AF65-F5344CB8AC3E}">
        <p14:creationId xmlns:p14="http://schemas.microsoft.com/office/powerpoint/2010/main" val="25994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0575F1-C798-4463-ADA9-541C94461F29}" type="datetime1">
              <a:rPr lang="en-US" smtClean="0"/>
              <a:t>23-May-18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04277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62262"/>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26DD13-DF4B-4719-A326-B4861EB71C66}" type="datetime1">
              <a:rPr lang="en-US" smtClean="0"/>
              <a:t>23-May-18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2233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71DC53-4A94-4E7C-8BA7-C3E988DA2C17}" type="datetime1">
              <a:rPr lang="en-US" smtClean="0"/>
              <a:t>23-May-18</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2317092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1850" y="274638"/>
            <a:ext cx="10515600" cy="11430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1850"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0" y="2193925"/>
            <a:ext cx="515620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89663"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3" y="2193925"/>
            <a:ext cx="5157787"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79912A-DA7D-4888-BF1A-FFA8B711273B}" type="datetime1">
              <a:rPr lang="en-US" smtClean="0"/>
              <a:t>23-May-18</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97020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1F66FA-4CB5-42BA-9ECC-EDEC67A1D389}" type="datetime1">
              <a:rPr lang="en-US" smtClean="0"/>
              <a:t>23-May-18</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20559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567B65-FBBA-46B4-B227-600DAFCC8EF0}" type="datetime1">
              <a:rPr lang="en-US" smtClean="0"/>
              <a:t>23-May-18</a:t>
            </a:fld>
            <a:endParaRPr lang="en-US"/>
          </a:p>
        </p:txBody>
      </p:sp>
      <p:sp>
        <p:nvSpPr>
          <p:cNvPr id="3" name="Footer Placeholder 2"/>
          <p:cNvSpPr>
            <a:spLocks noGrp="1"/>
          </p:cNvSpPr>
          <p:nvPr>
            <p:ph type="ftr" sz="quarter" idx="11"/>
          </p:nvPr>
        </p:nvSpPr>
        <p:spPr/>
        <p:txBody>
          <a:bodyPr/>
          <a:lstStyle/>
          <a:p>
            <a:r>
              <a:rPr lang="en-US"/>
              <a:t>Add a footer</a:t>
            </a:r>
          </a:p>
        </p:txBody>
      </p:sp>
      <p:sp>
        <p:nvSpPr>
          <p:cNvPr id="4" name="Slide Number Placeholder 3"/>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282059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C15529-BE6B-4FAF-92A8-E67316B287FA}" type="datetime1">
              <a:rPr lang="en-US" smtClean="0"/>
              <a:t>23-May-18</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11326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7DF48A-15DE-4D33-B881-E4E92245926D}" type="datetime1">
              <a:rPr lang="en-US" smtClean="0"/>
              <a:t>23-May-18</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494347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0D7670-55F0-4C01-BDA5-393F3358D0D1}" type="datetime1">
              <a:rPr lang="en-US" smtClean="0"/>
              <a:t>23-May-18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47525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F570A4-2E99-4A4B-A2AC-4D556C089130}" type="datetime1">
              <a:rPr lang="en-US" smtClean="0"/>
              <a:t>23-May-18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2927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fld id="{889459B6-5D04-429A-B7FB-48F7063307D2}" type="datetime1">
              <a:rPr lang="en-US" smtClean="0"/>
              <a:pPr/>
              <a:t>23-May-18</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en-US"/>
              <a:t>Add a footer</a:t>
            </a:r>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92FB8604-3E91-4806-A5CC-428F0C480F73}" type="slidenum">
              <a:rPr lang="en-US" smtClean="0"/>
              <a:pPr/>
              <a:t>‹#›</a:t>
            </a:fld>
            <a:endParaRPr lang="en-US"/>
          </a:p>
        </p:txBody>
      </p:sp>
    </p:spTree>
    <p:extLst>
      <p:ext uri="{BB962C8B-B14F-4D97-AF65-F5344CB8AC3E}">
        <p14:creationId xmlns:p14="http://schemas.microsoft.com/office/powerpoint/2010/main" val="195562301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36294"/>
            <a:ext cx="9144000" cy="1347537"/>
          </a:xfrm>
        </p:spPr>
        <p:txBody>
          <a:bodyPr>
            <a:noAutofit/>
          </a:bodyPr>
          <a:lstStyle/>
          <a:p>
            <a:r>
              <a:rPr lang="en-US" sz="4400" dirty="0" smtClean="0">
                <a:solidFill>
                  <a:srgbClr val="FF00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ELDERLY ABUSE</a:t>
            </a:r>
            <a:endParaRPr lang="en-US" sz="4400" dirty="0">
              <a:solidFill>
                <a:srgbClr val="FF00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1524000" y="2983831"/>
            <a:ext cx="9144000" cy="2273969"/>
          </a:xfrm>
        </p:spPr>
        <p:txBody>
          <a:bodyPr>
            <a:normAutofit/>
          </a:bodyPr>
          <a:lstStyle/>
          <a:p>
            <a:pPr algn="l"/>
            <a:r>
              <a:rPr lang="en-US" i="1" dirty="0" smtClean="0"/>
              <a:t>Name:</a:t>
            </a:r>
          </a:p>
          <a:p>
            <a:pPr algn="l"/>
            <a:r>
              <a:rPr lang="en-US" i="1" dirty="0" smtClean="0"/>
              <a:t>Course:</a:t>
            </a:r>
          </a:p>
          <a:p>
            <a:pPr algn="l"/>
            <a:r>
              <a:rPr lang="en-US" i="1" dirty="0" smtClean="0"/>
              <a:t>Professor:</a:t>
            </a:r>
          </a:p>
          <a:p>
            <a:pPr algn="l"/>
            <a:r>
              <a:rPr lang="en-US" i="1" dirty="0" smtClean="0"/>
              <a:t>Date: </a:t>
            </a:r>
            <a:endParaRPr lang="en-US" i="1" dirty="0"/>
          </a:p>
        </p:txBody>
      </p:sp>
    </p:spTree>
    <p:extLst>
      <p:ext uri="{BB962C8B-B14F-4D97-AF65-F5344CB8AC3E}">
        <p14:creationId xmlns:p14="http://schemas.microsoft.com/office/powerpoint/2010/main" val="204252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smtClean="0">
                <a:solidFill>
                  <a:srgbClr val="FF0000"/>
                </a:solidFill>
                <a:latin typeface="Andalus" panose="02020603050405020304" pitchFamily="18" charset="-78"/>
                <a:cs typeface="Andalus" panose="02020603050405020304" pitchFamily="18" charset="-78"/>
              </a:rPr>
              <a:t>Introduction </a:t>
            </a:r>
            <a:endParaRPr lang="en-US" dirty="0">
              <a:solidFill>
                <a:srgbClr val="FF0000"/>
              </a:solidFill>
              <a:latin typeface="Andalus" panose="02020603050405020304" pitchFamily="18" charset="-78"/>
              <a:cs typeface="Andalus" panose="02020603050405020304" pitchFamily="18" charset="-78"/>
            </a:endParaRPr>
          </a:p>
        </p:txBody>
      </p:sp>
      <p:sp>
        <p:nvSpPr>
          <p:cNvPr id="14" name="Content Placeholder 13"/>
          <p:cNvSpPr>
            <a:spLocks noGrp="1"/>
          </p:cNvSpPr>
          <p:nvPr>
            <p:ph idx="1"/>
          </p:nvPr>
        </p:nvSpPr>
        <p:spPr>
          <a:xfrm>
            <a:off x="838200" y="1825625"/>
            <a:ext cx="5278120" cy="4351338"/>
          </a:xfrm>
        </p:spPr>
        <p:txBody>
          <a:bodyPr>
            <a:normAutofit lnSpcReduction="10000"/>
          </a:bodyPr>
          <a:lstStyle/>
          <a:p>
            <a:r>
              <a:rPr lang="en-US" dirty="0" smtClean="0"/>
              <a:t>Elderly abuse is the lack of appropriate action which causes harm to the old person. This includes the harm of older persons whom they have relationship with such as grandfathers and grandmothers. Around 1 in 6 elder people are abused. This is common in older people living in institutions than </a:t>
            </a:r>
            <a:r>
              <a:rPr lang="en-US" dirty="0"/>
              <a:t>in community (Staff, 2017</a:t>
            </a:r>
            <a:r>
              <a:rPr lang="en-US" dirty="0" smtClean="0"/>
              <a:t>)</a:t>
            </a:r>
            <a:r>
              <a:rPr lang="en-US" dirty="0" smtClean="0"/>
              <a:t>. </a:t>
            </a:r>
            <a:endParaRPr lang="en-US" dirty="0"/>
          </a:p>
        </p:txBody>
      </p:sp>
      <p:pic>
        <p:nvPicPr>
          <p:cNvPr id="2" name="Picture 1"/>
          <p:cNvPicPr>
            <a:picLocks noChangeAspect="1"/>
          </p:cNvPicPr>
          <p:nvPr/>
        </p:nvPicPr>
        <p:blipFill>
          <a:blip r:embed="rId2"/>
          <a:stretch>
            <a:fillRect/>
          </a:stretch>
        </p:blipFill>
        <p:spPr>
          <a:xfrm>
            <a:off x="6567055" y="1690688"/>
            <a:ext cx="5370368" cy="4486275"/>
          </a:xfrm>
          <a:prstGeom prst="rect">
            <a:avLst/>
          </a:prstGeom>
        </p:spPr>
      </p:pic>
    </p:spTree>
    <p:extLst>
      <p:ext uri="{BB962C8B-B14F-4D97-AF65-F5344CB8AC3E}">
        <p14:creationId xmlns:p14="http://schemas.microsoft.com/office/powerpoint/2010/main" val="30342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838200" y="365126"/>
            <a:ext cx="10515600" cy="678064"/>
          </a:xfrm>
        </p:spPr>
        <p:txBody>
          <a:bodyPr>
            <a:normAutofit fontScale="90000"/>
          </a:bodyPr>
          <a:lstStyle/>
          <a:p>
            <a:pPr algn="ctr"/>
            <a:r>
              <a:rPr lang="en-US" dirty="0" smtClean="0">
                <a:solidFill>
                  <a:srgbClr val="FF0000"/>
                </a:solidFill>
                <a:latin typeface="Andalus" panose="02020603050405020304" pitchFamily="18" charset="-78"/>
                <a:cs typeface="Andalus" panose="02020603050405020304" pitchFamily="18" charset="-78"/>
              </a:rPr>
              <a:t>Type</a:t>
            </a:r>
            <a:r>
              <a:rPr lang="en-US" dirty="0" smtClean="0">
                <a:solidFill>
                  <a:srgbClr val="FF0000"/>
                </a:solidFill>
                <a:latin typeface="Andalus" panose="02020603050405020304" pitchFamily="18" charset="-78"/>
                <a:cs typeface="Andalus" panose="02020603050405020304" pitchFamily="18" charset="-78"/>
              </a:rPr>
              <a:t>s of Elderly Abuse</a:t>
            </a:r>
            <a:endParaRPr lang="en-US" dirty="0">
              <a:solidFill>
                <a:srgbClr val="FF0000"/>
              </a:solidFill>
              <a:latin typeface="Andalus" panose="02020603050405020304" pitchFamily="18" charset="-78"/>
              <a:cs typeface="Andalus" panose="02020603050405020304" pitchFamily="18" charset="-78"/>
            </a:endParaRPr>
          </a:p>
        </p:txBody>
      </p:sp>
      <p:sp>
        <p:nvSpPr>
          <p:cNvPr id="2" name="Content Placeholder 1"/>
          <p:cNvSpPr>
            <a:spLocks noGrp="1"/>
          </p:cNvSpPr>
          <p:nvPr>
            <p:ph idx="1"/>
          </p:nvPr>
        </p:nvSpPr>
        <p:spPr/>
        <p:txBody>
          <a:bodyPr/>
          <a:lstStyle/>
          <a:p>
            <a:endParaRPr lang="en-US" dirty="0"/>
          </a:p>
        </p:txBody>
      </p:sp>
      <p:pic>
        <p:nvPicPr>
          <p:cNvPr id="3" name="Picture 2"/>
          <p:cNvPicPr>
            <a:picLocks noChangeAspect="1"/>
          </p:cNvPicPr>
          <p:nvPr/>
        </p:nvPicPr>
        <p:blipFill>
          <a:blip r:embed="rId2"/>
          <a:stretch>
            <a:fillRect/>
          </a:stretch>
        </p:blipFill>
        <p:spPr>
          <a:xfrm>
            <a:off x="838200" y="1171978"/>
            <a:ext cx="10515599" cy="5004986"/>
          </a:xfrm>
          <a:prstGeom prst="rect">
            <a:avLst/>
          </a:prstGeom>
        </p:spPr>
      </p:pic>
    </p:spTree>
    <p:extLst>
      <p:ext uri="{BB962C8B-B14F-4D97-AF65-F5344CB8AC3E}">
        <p14:creationId xmlns:p14="http://schemas.microsoft.com/office/powerpoint/2010/main" val="63648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5355"/>
          </a:xfrm>
        </p:spPr>
        <p:txBody>
          <a:bodyPr>
            <a:normAutofit fontScale="90000"/>
          </a:bodyPr>
          <a:lstStyle/>
          <a:p>
            <a:pPr algn="ctr"/>
            <a:r>
              <a:rPr lang="en-US" sz="3600" b="1" dirty="0" smtClean="0"/>
              <a:t>Elderly population demographics in the USA</a:t>
            </a:r>
            <a:r>
              <a:rPr lang="en-US" sz="3600" dirty="0"/>
              <a:t/>
            </a:r>
            <a:br>
              <a:rPr lang="en-US" sz="3600" dirty="0"/>
            </a:b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sp>
        <p:nvSpPr>
          <p:cNvPr id="4" name="Content Placeholder 3"/>
          <p:cNvSpPr>
            <a:spLocks noGrp="1"/>
          </p:cNvSpPr>
          <p:nvPr>
            <p:ph idx="1"/>
          </p:nvPr>
        </p:nvSpPr>
        <p:spPr>
          <a:xfrm>
            <a:off x="261257" y="1012371"/>
            <a:ext cx="6549118" cy="5164592"/>
          </a:xfrm>
        </p:spPr>
        <p:txBody>
          <a:bodyPr>
            <a:normAutofit lnSpcReduction="10000"/>
          </a:bodyPr>
          <a:lstStyle/>
          <a:p>
            <a:r>
              <a:rPr lang="en-US" dirty="0" smtClean="0"/>
              <a:t>Elderly population is defined as the age of 65 and over. The elderly depend on their younger relatives who are between the age of 15-64 years and </a:t>
            </a:r>
            <a:r>
              <a:rPr lang="en-US" dirty="0"/>
              <a:t>commonly working (</a:t>
            </a:r>
            <a:r>
              <a:rPr lang="en-US" dirty="0" smtClean="0"/>
              <a:t>Glasgow </a:t>
            </a:r>
            <a:r>
              <a:rPr lang="en-US" dirty="0"/>
              <a:t>&amp; Berry, </a:t>
            </a:r>
            <a:r>
              <a:rPr lang="en-US" dirty="0" err="1" smtClean="0"/>
              <a:t>n.d.</a:t>
            </a:r>
            <a:r>
              <a:rPr lang="en-US" dirty="0" smtClean="0"/>
              <a:t>). </a:t>
            </a:r>
            <a:endParaRPr lang="en-US" dirty="0" smtClean="0"/>
          </a:p>
          <a:p>
            <a:r>
              <a:rPr lang="en-US" dirty="0" smtClean="0"/>
              <a:t>The elderly people tend to be concentrated in the rural and urban communities. Due to their dependency nature, the elderly population affect spending in pensions, healthcare, welfare, education which affects the government and the family in general </a:t>
            </a:r>
            <a:r>
              <a:rPr lang="en-US" dirty="0"/>
              <a:t>(Staff, 2017</a:t>
            </a:r>
            <a:r>
              <a:rPr lang="en-US" dirty="0" smtClean="0"/>
              <a:t>).</a:t>
            </a:r>
            <a:endParaRPr lang="en-US" dirty="0"/>
          </a:p>
        </p:txBody>
      </p:sp>
      <p:pic>
        <p:nvPicPr>
          <p:cNvPr id="3" name="Picture 2"/>
          <p:cNvPicPr>
            <a:picLocks noChangeAspect="1"/>
          </p:cNvPicPr>
          <p:nvPr/>
        </p:nvPicPr>
        <p:blipFill>
          <a:blip r:embed="rId2"/>
          <a:stretch>
            <a:fillRect/>
          </a:stretch>
        </p:blipFill>
        <p:spPr>
          <a:xfrm>
            <a:off x="6810376" y="1012371"/>
            <a:ext cx="5120368" cy="5164591"/>
          </a:xfrm>
          <a:prstGeom prst="rect">
            <a:avLst/>
          </a:prstGeom>
        </p:spPr>
      </p:pic>
    </p:spTree>
    <p:extLst>
      <p:ext uri="{BB962C8B-B14F-4D97-AF65-F5344CB8AC3E}">
        <p14:creationId xmlns:p14="http://schemas.microsoft.com/office/powerpoint/2010/main" val="252401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5355"/>
          </a:xfrm>
        </p:spPr>
        <p:txBody>
          <a:bodyPr>
            <a:normAutofit/>
          </a:bodyPr>
          <a:lstStyle/>
          <a:p>
            <a:pPr algn="ctr"/>
            <a:r>
              <a:rPr lang="en-US" sz="3600" b="1" dirty="0" smtClean="0"/>
              <a:t>Scope of the proble</a:t>
            </a:r>
            <a:r>
              <a:rPr lang="en-US" sz="3600" b="1" dirty="0"/>
              <a:t>m</a:t>
            </a: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sp>
        <p:nvSpPr>
          <p:cNvPr id="4" name="Content Placeholder 3"/>
          <p:cNvSpPr>
            <a:spLocks noGrp="1"/>
          </p:cNvSpPr>
          <p:nvPr>
            <p:ph idx="1"/>
          </p:nvPr>
        </p:nvSpPr>
        <p:spPr>
          <a:xfrm>
            <a:off x="261257" y="1012371"/>
            <a:ext cx="6549118" cy="5164592"/>
          </a:xfrm>
        </p:spPr>
        <p:txBody>
          <a:bodyPr>
            <a:normAutofit lnSpcReduction="10000"/>
          </a:bodyPr>
          <a:lstStyle/>
          <a:p>
            <a:r>
              <a:rPr lang="en-US" dirty="0" smtClean="0"/>
              <a:t>Elderly abuse is an important health problem in the US. 15.7% of the elderly people are aged 60 years and above. Out of every 24 cases of elderly abuse, only 1 is reported. The elderly are afraid to report their family members, friends, siblings in case they </a:t>
            </a:r>
            <a:r>
              <a:rPr lang="en-US" dirty="0"/>
              <a:t>are abused (Hackler, 2014</a:t>
            </a:r>
            <a:r>
              <a:rPr lang="en-US" dirty="0" smtClean="0"/>
              <a:t>).</a:t>
            </a:r>
            <a:endParaRPr lang="en-US" dirty="0" smtClean="0"/>
          </a:p>
          <a:p>
            <a:r>
              <a:rPr lang="en-US" dirty="0" smtClean="0"/>
              <a:t>Elderly abuse leads to physical injuries leading to bruises, broken bones, head injuries or even total disability. This becomes a burden to the government whop finance their welfare (</a:t>
            </a:r>
            <a:r>
              <a:rPr lang="en-US" dirty="0"/>
              <a:t>Hackler, </a:t>
            </a:r>
            <a:r>
              <a:rPr lang="en-US" dirty="0" smtClean="0"/>
              <a:t>2014). </a:t>
            </a:r>
            <a:endParaRPr lang="en-US" dirty="0"/>
          </a:p>
        </p:txBody>
      </p:sp>
      <p:pic>
        <p:nvPicPr>
          <p:cNvPr id="5" name="Picture 4"/>
          <p:cNvPicPr>
            <a:picLocks noChangeAspect="1"/>
          </p:cNvPicPr>
          <p:nvPr/>
        </p:nvPicPr>
        <p:blipFill>
          <a:blip r:embed="rId2"/>
          <a:stretch>
            <a:fillRect/>
          </a:stretch>
        </p:blipFill>
        <p:spPr>
          <a:xfrm>
            <a:off x="6948486" y="1300480"/>
            <a:ext cx="4982257" cy="4414520"/>
          </a:xfrm>
          <a:prstGeom prst="rect">
            <a:avLst/>
          </a:prstGeom>
        </p:spPr>
      </p:pic>
    </p:spTree>
    <p:extLst>
      <p:ext uri="{BB962C8B-B14F-4D97-AF65-F5344CB8AC3E}">
        <p14:creationId xmlns:p14="http://schemas.microsoft.com/office/powerpoint/2010/main" val="2949016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accent6">
                    <a:lumMod val="40000"/>
                    <a:lumOff val="60000"/>
                  </a:schemeClr>
                </a:solidFill>
                <a:latin typeface="Andalus" panose="02020603050405020304" pitchFamily="18" charset="-78"/>
                <a:cs typeface="Andalus" panose="02020603050405020304" pitchFamily="18" charset="-78"/>
              </a:rPr>
              <a:t>Effects of the problem</a:t>
            </a: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sp>
        <p:nvSpPr>
          <p:cNvPr id="4" name="Content Placeholder 3"/>
          <p:cNvSpPr>
            <a:spLocks noGrp="1"/>
          </p:cNvSpPr>
          <p:nvPr>
            <p:ph idx="1"/>
          </p:nvPr>
        </p:nvSpPr>
        <p:spPr>
          <a:xfrm>
            <a:off x="838200" y="1371600"/>
            <a:ext cx="10515600" cy="4805363"/>
          </a:xfrm>
        </p:spPr>
        <p:txBody>
          <a:bodyPr>
            <a:normAutofit fontScale="85000" lnSpcReduction="10000"/>
          </a:bodyPr>
          <a:lstStyle/>
          <a:p>
            <a:r>
              <a:rPr lang="en-US" dirty="0" smtClean="0"/>
              <a:t>The main impacts of aging population include;</a:t>
            </a:r>
          </a:p>
          <a:p>
            <a:pPr marL="514350" indent="-514350">
              <a:buAutoNum type="arabicPeriod"/>
            </a:pPr>
            <a:r>
              <a:rPr lang="en-US" dirty="0" smtClean="0"/>
              <a:t>Increase in dependency ratio </a:t>
            </a:r>
          </a:p>
          <a:p>
            <a:pPr marL="0" indent="0">
              <a:buNone/>
            </a:pPr>
            <a:r>
              <a:rPr lang="en-US" dirty="0" smtClean="0"/>
              <a:t>When life expectancy increases, pension schemes for elderly become a burden to the economy and tax payers. The shrinking workforce also affects income.</a:t>
            </a:r>
          </a:p>
          <a:p>
            <a:pPr marL="0" indent="0">
              <a:buNone/>
            </a:pPr>
            <a:r>
              <a:rPr lang="en-US" dirty="0" smtClean="0"/>
              <a:t>2. Increased government spending on pensions, healthcare brings about debt issues. Once harmed the government takes care of the expense</a:t>
            </a:r>
          </a:p>
          <a:p>
            <a:pPr marL="0" indent="0">
              <a:buNone/>
            </a:pPr>
            <a:r>
              <a:rPr lang="en-US" dirty="0" smtClean="0"/>
              <a:t>3. Health care</a:t>
            </a:r>
            <a:endParaRPr lang="en-US" dirty="0"/>
          </a:p>
          <a:p>
            <a:pPr marL="0" indent="0">
              <a:buNone/>
            </a:pPr>
            <a:r>
              <a:rPr lang="en-US" dirty="0" smtClean="0"/>
              <a:t>Assisted homes for elderly must be available for the elderly. This affects the economy since they need care and funding must come from the tax payers money. Continued stay in the assisted homes is expensive for the economy. This affects public health since the healthcare concentrates on treating harmed elderly people, psychologically abused people, sexually abused and financially abused (</a:t>
            </a:r>
            <a:r>
              <a:rPr lang="en-US" dirty="0"/>
              <a:t>Giacalone, </a:t>
            </a:r>
            <a:r>
              <a:rPr lang="en-US" dirty="0" smtClean="0"/>
              <a:t>2017). </a:t>
            </a:r>
          </a:p>
        </p:txBody>
      </p:sp>
    </p:spTree>
    <p:extLst>
      <p:ext uri="{BB962C8B-B14F-4D97-AF65-F5344CB8AC3E}">
        <p14:creationId xmlns:p14="http://schemas.microsoft.com/office/powerpoint/2010/main" val="2419205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accent6">
                    <a:lumMod val="40000"/>
                    <a:lumOff val="60000"/>
                  </a:schemeClr>
                </a:solidFill>
                <a:latin typeface="Andalus" panose="02020603050405020304" pitchFamily="18" charset="-78"/>
                <a:cs typeface="Andalus" panose="02020603050405020304" pitchFamily="18" charset="-78"/>
              </a:rPr>
              <a:t>Prevention of elderly abuse</a:t>
            </a: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sp>
        <p:nvSpPr>
          <p:cNvPr id="4" name="Content Placeholder 3"/>
          <p:cNvSpPr>
            <a:spLocks noGrp="1"/>
          </p:cNvSpPr>
          <p:nvPr>
            <p:ph idx="1"/>
          </p:nvPr>
        </p:nvSpPr>
        <p:spPr/>
        <p:txBody>
          <a:bodyPr/>
          <a:lstStyle/>
          <a:p>
            <a:r>
              <a:rPr lang="en-US" dirty="0" smtClean="0"/>
              <a:t>Public </a:t>
            </a:r>
            <a:r>
              <a:rPr lang="en-US" dirty="0"/>
              <a:t>and professional awareness campaigns</a:t>
            </a:r>
          </a:p>
          <a:p>
            <a:r>
              <a:rPr lang="en-US" dirty="0" smtClean="0"/>
              <a:t>Screening </a:t>
            </a:r>
            <a:r>
              <a:rPr lang="en-US" dirty="0"/>
              <a:t>(of potential victims and abusers)</a:t>
            </a:r>
          </a:p>
          <a:p>
            <a:r>
              <a:rPr lang="en-US" dirty="0" smtClean="0"/>
              <a:t>School-based </a:t>
            </a:r>
            <a:r>
              <a:rPr lang="en-US" dirty="0"/>
              <a:t>intergenerational </a:t>
            </a:r>
            <a:r>
              <a:rPr lang="en-US" dirty="0" err="1"/>
              <a:t>programmes</a:t>
            </a:r>
            <a:endParaRPr lang="en-US" dirty="0"/>
          </a:p>
          <a:p>
            <a:r>
              <a:rPr lang="en-US" dirty="0" smtClean="0"/>
              <a:t>Caregiver </a:t>
            </a:r>
            <a:r>
              <a:rPr lang="en-US" dirty="0"/>
              <a:t>support interventions (including stress management and respite care)</a:t>
            </a:r>
          </a:p>
          <a:p>
            <a:r>
              <a:rPr lang="en-US" dirty="0" smtClean="0"/>
              <a:t>Residential </a:t>
            </a:r>
            <a:r>
              <a:rPr lang="en-US" dirty="0"/>
              <a:t>care policies to define and improve standards of care</a:t>
            </a:r>
          </a:p>
          <a:p>
            <a:r>
              <a:rPr lang="en-US" dirty="0" smtClean="0"/>
              <a:t>Caregiver </a:t>
            </a:r>
            <a:r>
              <a:rPr lang="en-US" dirty="0"/>
              <a:t>training on </a:t>
            </a:r>
            <a:r>
              <a:rPr lang="en-US" dirty="0" smtClean="0"/>
              <a:t>dementia (</a:t>
            </a:r>
            <a:r>
              <a:rPr lang="en-US" dirty="0"/>
              <a:t>Staff, </a:t>
            </a:r>
            <a:r>
              <a:rPr lang="en-US" dirty="0" smtClean="0"/>
              <a:t>2017).</a:t>
            </a:r>
            <a:endParaRPr lang="en-US" dirty="0"/>
          </a:p>
        </p:txBody>
      </p:sp>
    </p:spTree>
    <p:extLst>
      <p:ext uri="{BB962C8B-B14F-4D97-AF65-F5344CB8AC3E}">
        <p14:creationId xmlns:p14="http://schemas.microsoft.com/office/powerpoint/2010/main" val="8578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00036"/>
          </a:xfrm>
        </p:spPr>
        <p:txBody>
          <a:bodyPr>
            <a:normAutofit/>
          </a:bodyPr>
          <a:lstStyle/>
          <a:p>
            <a:pPr algn="ctr"/>
            <a:r>
              <a:rPr lang="en-US" sz="3200" dirty="0" smtClean="0">
                <a:solidFill>
                  <a:schemeClr val="accent2"/>
                </a:solidFill>
                <a:latin typeface="Andalus" panose="02020603050405020304" pitchFamily="18" charset="-78"/>
                <a:cs typeface="Andalus" panose="02020603050405020304" pitchFamily="18" charset="-78"/>
              </a:rPr>
              <a:t>Reference </a:t>
            </a:r>
            <a:endParaRPr lang="en-US" sz="3200" dirty="0">
              <a:solidFill>
                <a:schemeClr val="accent2"/>
              </a:solidFill>
              <a:latin typeface="Andalus" panose="02020603050405020304" pitchFamily="18" charset="-78"/>
              <a:cs typeface="Andalus" panose="02020603050405020304" pitchFamily="18" charset="-78"/>
            </a:endParaRPr>
          </a:p>
        </p:txBody>
      </p:sp>
      <p:sp>
        <p:nvSpPr>
          <p:cNvPr id="3" name="Content Placeholder 2"/>
          <p:cNvSpPr>
            <a:spLocks noGrp="1"/>
          </p:cNvSpPr>
          <p:nvPr>
            <p:ph sz="half" idx="1"/>
          </p:nvPr>
        </p:nvSpPr>
        <p:spPr>
          <a:xfrm>
            <a:off x="838200" y="1825625"/>
            <a:ext cx="10515600" cy="4351338"/>
          </a:xfrm>
        </p:spPr>
        <p:txBody>
          <a:bodyPr>
            <a:normAutofit/>
          </a:bodyPr>
          <a:lstStyle/>
          <a:p>
            <a:r>
              <a:rPr lang="en-US" dirty="0"/>
              <a:t>Giacalone, J. A. (</a:t>
            </a:r>
            <a:r>
              <a:rPr lang="en-US" dirty="0" smtClean="0"/>
              <a:t>2017). </a:t>
            </a:r>
            <a:r>
              <a:rPr lang="en-US" dirty="0"/>
              <a:t>The US nursing home industry. Armonk, NY [u.a.: Sharpe.</a:t>
            </a:r>
          </a:p>
          <a:p>
            <a:r>
              <a:rPr lang="en-US" dirty="0" smtClean="0"/>
              <a:t>Glasgow</a:t>
            </a:r>
            <a:r>
              <a:rPr lang="en-US" dirty="0"/>
              <a:t>, N., &amp; Berry, E. H. (</a:t>
            </a:r>
            <a:r>
              <a:rPr lang="en-US" dirty="0" err="1"/>
              <a:t>n.d.</a:t>
            </a:r>
            <a:r>
              <a:rPr lang="en-US" dirty="0"/>
              <a:t>). Rural Aging in 21st Century America [</a:t>
            </a:r>
            <a:r>
              <a:rPr lang="en-US" dirty="0" err="1"/>
              <a:t>recurso</a:t>
            </a:r>
            <a:r>
              <a:rPr lang="en-US" dirty="0"/>
              <a:t> </a:t>
            </a:r>
            <a:r>
              <a:rPr lang="en-US" dirty="0" err="1"/>
              <a:t>electrónico</a:t>
            </a:r>
            <a:r>
              <a:rPr lang="en-US" dirty="0" smtClean="0"/>
              <a:t>].</a:t>
            </a:r>
          </a:p>
          <a:p>
            <a:r>
              <a:rPr lang="en-US" dirty="0"/>
              <a:t>Hackler, C. </a:t>
            </a:r>
            <a:r>
              <a:rPr lang="en-US" dirty="0" smtClean="0"/>
              <a:t>(2014</a:t>
            </a:r>
            <a:r>
              <a:rPr lang="en-US" dirty="0"/>
              <a:t>). Health care for an aging population. Albany, NY: State Univ. of New York Press.</a:t>
            </a:r>
            <a:endParaRPr lang="en-US" dirty="0" smtClean="0"/>
          </a:p>
          <a:p>
            <a:r>
              <a:rPr lang="en-US" dirty="0"/>
              <a:t>Staff, N. R. C. </a:t>
            </a:r>
            <a:r>
              <a:rPr lang="en-US" dirty="0" smtClean="0"/>
              <a:t>(2017). </a:t>
            </a:r>
            <a:r>
              <a:rPr lang="en-US" dirty="0"/>
              <a:t>Aging Population in the Twenty-First Century: Statistics for Health Policy. Washington: National Academies Press.</a:t>
            </a:r>
            <a:endParaRPr lang="en-US" dirty="0"/>
          </a:p>
        </p:txBody>
      </p:sp>
    </p:spTree>
    <p:extLst>
      <p:ext uri="{BB962C8B-B14F-4D97-AF65-F5344CB8AC3E}">
        <p14:creationId xmlns:p14="http://schemas.microsoft.com/office/powerpoint/2010/main" val="286205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Island design templat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Island design slides.potx" id="{5D7C5807-6DD8-49ED-901B-9094A9BD792B}" vid="{EDDDA1B0-F8E2-4B33-B027-7D47A75ECBBC}"/>
    </a:ext>
  </a:extLst>
</a:theme>
</file>

<file path=ppt/theme/theme2.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Island design slides</Template>
  <TotalTime>161</TotalTime>
  <Words>557</Words>
  <Application>Microsoft Office PowerPoint</Application>
  <PresentationFormat>Widescreen</PresentationFormat>
  <Paragraphs>33</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Andalus</vt:lpstr>
      <vt:lpstr>Arial</vt:lpstr>
      <vt:lpstr>Island design template</vt:lpstr>
      <vt:lpstr>ELDERLY ABUSE</vt:lpstr>
      <vt:lpstr>Introduction </vt:lpstr>
      <vt:lpstr>Types of Elderly Abuse</vt:lpstr>
      <vt:lpstr>Elderly population demographics in the USA </vt:lpstr>
      <vt:lpstr>Scope of the problem</vt:lpstr>
      <vt:lpstr>Effects of the problem</vt:lpstr>
      <vt:lpstr>Prevention of elderly abuse</vt:lpstr>
      <vt:lpstr>Reference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mwololo samuel</dc:creator>
  <cp:lastModifiedBy>mwololo samuel</cp:lastModifiedBy>
  <cp:revision>32</cp:revision>
  <dcterms:created xsi:type="dcterms:W3CDTF">2018-05-19T19:31:40Z</dcterms:created>
  <dcterms:modified xsi:type="dcterms:W3CDTF">2018-05-23T08:44:34Z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